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sldIdLst>
    <p:sldId id="256" r:id="rId2"/>
    <p:sldId id="257" r:id="rId3"/>
    <p:sldId id="258" r:id="rId4"/>
    <p:sldId id="264" r:id="rId5"/>
    <p:sldId id="262" r:id="rId6"/>
    <p:sldId id="268" r:id="rId7"/>
    <p:sldId id="263" r:id="rId8"/>
    <p:sldId id="259" r:id="rId9"/>
    <p:sldId id="260" r:id="rId10"/>
    <p:sldId id="261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3" autoAdjust="0"/>
    <p:restoredTop sz="94660"/>
  </p:normalViewPr>
  <p:slideViewPr>
    <p:cSldViewPr>
      <p:cViewPr varScale="1">
        <p:scale>
          <a:sx n="63" d="100"/>
          <a:sy n="63" d="100"/>
        </p:scale>
        <p:origin x="-12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DAAF3F5-29CD-492F-A3FC-616E9874E1CF}" type="datetimeFigureOut">
              <a:rPr lang="en-US" smtClean="0"/>
              <a:t>7/11/2010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975F356-57CB-4FCC-9E7E-9FE5A2C31CB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F3F5-29CD-492F-A3FC-616E9874E1CF}" type="datetimeFigureOut">
              <a:rPr lang="en-US" smtClean="0"/>
              <a:t>7/11/2010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F356-57CB-4FCC-9E7E-9FE5A2C31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F3F5-29CD-492F-A3FC-616E9874E1CF}" type="datetimeFigureOut">
              <a:rPr lang="en-US" smtClean="0"/>
              <a:t>7/11/2010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F356-57CB-4FCC-9E7E-9FE5A2C31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DAAF3F5-29CD-492F-A3FC-616E9874E1CF}" type="datetimeFigureOut">
              <a:rPr lang="en-US" smtClean="0"/>
              <a:t>7/11/2010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975F356-57CB-4FCC-9E7E-9FE5A2C31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DAAF3F5-29CD-492F-A3FC-616E9874E1CF}" type="datetimeFigureOut">
              <a:rPr lang="en-US" smtClean="0"/>
              <a:t>7/11/2010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975F356-57CB-4FCC-9E7E-9FE5A2C31CB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F3F5-29CD-492F-A3FC-616E9874E1CF}" type="datetimeFigureOut">
              <a:rPr lang="en-US" smtClean="0"/>
              <a:t>7/11/2010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F356-57CB-4FCC-9E7E-9FE5A2C31C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F3F5-29CD-492F-A3FC-616E9874E1CF}" type="datetimeFigureOut">
              <a:rPr lang="en-US" smtClean="0"/>
              <a:t>7/11/2010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F356-57CB-4FCC-9E7E-9FE5A2C31CB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DAAF3F5-29CD-492F-A3FC-616E9874E1CF}" type="datetimeFigureOut">
              <a:rPr lang="en-US" smtClean="0"/>
              <a:t>7/11/2010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975F356-57CB-4FCC-9E7E-9FE5A2C31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F3F5-29CD-492F-A3FC-616E9874E1CF}" type="datetimeFigureOut">
              <a:rPr lang="en-US" smtClean="0"/>
              <a:t>7/11/2010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F356-57CB-4FCC-9E7E-9FE5A2C31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DAAF3F5-29CD-492F-A3FC-616E9874E1CF}" type="datetimeFigureOut">
              <a:rPr lang="en-US" smtClean="0"/>
              <a:t>7/11/2010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975F356-57CB-4FCC-9E7E-9FE5A2C31CB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DAAF3F5-29CD-492F-A3FC-616E9874E1CF}" type="datetimeFigureOut">
              <a:rPr lang="en-US" smtClean="0"/>
              <a:t>7/11/2010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975F356-57CB-4FCC-9E7E-9FE5A2C31CB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DAAF3F5-29CD-492F-A3FC-616E9874E1CF}" type="datetimeFigureOut">
              <a:rPr lang="en-US" smtClean="0"/>
              <a:t>7/11/2010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975F356-57CB-4FCC-9E7E-9FE5A2C31C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../../../../../Program%20Files/Smallvideosoft/Freez%20Screen%20Video%20Capture/KuglaKocka.avi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tl.washington.edu/artoolki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9712" y="836712"/>
            <a:ext cx="6732240" cy="2239888"/>
          </a:xfrm>
        </p:spPr>
        <p:txBody>
          <a:bodyPr>
            <a:noAutofit/>
          </a:bodyPr>
          <a:lstStyle/>
          <a:p>
            <a:r>
              <a:rPr lang="hr-HR" sz="4800" dirty="0" smtClean="0">
                <a:solidFill>
                  <a:schemeClr val="tx2">
                    <a:lumMod val="50000"/>
                  </a:schemeClr>
                </a:solidFill>
              </a:rPr>
              <a:t>Kombinacija stvarnih i virtualnih scena</a:t>
            </a:r>
            <a:endParaRPr lang="en-US" sz="4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736" y="4149080"/>
            <a:ext cx="6172200" cy="1371600"/>
          </a:xfrm>
        </p:spPr>
        <p:txBody>
          <a:bodyPr/>
          <a:lstStyle/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		 </a:t>
            </a:r>
            <a:r>
              <a:rPr lang="hr-HR" sz="2000" dirty="0" smtClean="0">
                <a:solidFill>
                  <a:schemeClr val="tx2">
                    <a:lumMod val="50000"/>
                  </a:schemeClr>
                </a:solidFill>
              </a:rPr>
              <a:t>Eva Cetinić</a:t>
            </a:r>
          </a:p>
          <a:p>
            <a:endParaRPr lang="hr-HR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r-HR" sz="2000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hr-HR" sz="2000" dirty="0" smtClean="0">
                <a:solidFill>
                  <a:schemeClr val="tx2">
                    <a:lumMod val="50000"/>
                  </a:schemeClr>
                </a:solidFill>
              </a:rPr>
              <a:t>Mentor: prof. dr. sc.  Željka Mihajlović       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564904"/>
            <a:ext cx="5832648" cy="1143000"/>
          </a:xfrm>
        </p:spPr>
        <p:txBody>
          <a:bodyPr/>
          <a:lstStyle/>
          <a:p>
            <a:r>
              <a:rPr lang="hr-HR" dirty="0" smtClean="0"/>
              <a:t>Primjer br. 1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ChangeAspect="1"/>
          </p:cNvGraphicFramePr>
          <p:nvPr>
            <p:ph sz="quarter" idx="1"/>
          </p:nvPr>
        </p:nvGraphicFramePr>
        <p:xfrm>
          <a:off x="7236296" y="5877272"/>
          <a:ext cx="914400" cy="714375"/>
        </p:xfrm>
        <a:graphic>
          <a:graphicData uri="http://schemas.openxmlformats.org/presentationml/2006/ole">
            <p:oleObj spid="_x0000_s18435" name="Package" showAsIcon="1" r:id="rId3" imgW="914400" imgH="7142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verb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75656" y="2564904"/>
            <a:ext cx="468052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Primjer br. </a:t>
            </a:r>
            <a:r>
              <a:rPr lang="hr-HR" sz="3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</a:t>
            </a:r>
            <a:endParaRPr kumimoji="0" lang="en-US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Oval 4">
            <a:hlinkClick r:id="rId2" action="ppaction://hlinkfile"/>
          </p:cNvPr>
          <p:cNvSpPr/>
          <p:nvPr/>
        </p:nvSpPr>
        <p:spPr>
          <a:xfrm>
            <a:off x="7164288" y="4941168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580926"/>
          </a:xfrm>
        </p:spPr>
        <p:txBody>
          <a:bodyPr/>
          <a:lstStyle/>
          <a:p>
            <a:r>
              <a:rPr lang="hr-HR" dirty="0" smtClean="0"/>
              <a:t>Primjene proširene stvarnosti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060848"/>
            <a:ext cx="511256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 l="63756" t="60455" r="18616" b="18409"/>
          <a:stretch>
            <a:fillRect/>
          </a:stretch>
        </p:blipFill>
        <p:spPr bwMode="auto">
          <a:xfrm>
            <a:off x="2699792" y="2636912"/>
            <a:ext cx="331236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 t="8296" r="1205" b="19731"/>
          <a:stretch>
            <a:fillRect/>
          </a:stretch>
        </p:blipFill>
        <p:spPr bwMode="auto">
          <a:xfrm>
            <a:off x="2267744" y="2060848"/>
            <a:ext cx="432048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1772817"/>
            <a:ext cx="518457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7467600" cy="1143000"/>
          </a:xfrm>
        </p:spPr>
        <p:txBody>
          <a:bodyPr/>
          <a:lstStyle/>
          <a:p>
            <a:r>
              <a:rPr lang="hr-HR" dirty="0" smtClean="0"/>
              <a:t>Hvala na pažnji.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84168" y="5157192"/>
            <a:ext cx="1872208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Pitanja?</a:t>
            </a:r>
            <a:endParaRPr kumimoji="0" lang="en-US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r>
              <a:rPr lang="hr-HR" dirty="0" smtClean="0"/>
              <a:t>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55776" y="3645024"/>
            <a:ext cx="2016224" cy="86409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PROŠIRENA </a:t>
            </a:r>
          </a:p>
          <a:p>
            <a:pPr>
              <a:buNone/>
            </a:pP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STVARNOST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467544" y="2564904"/>
            <a:ext cx="8064896" cy="7920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04248" y="3645024"/>
            <a:ext cx="2160240" cy="8640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hr-H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VIRTUALNA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hr-H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STVARNOST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55776" y="1844824"/>
            <a:ext cx="4176464" cy="5760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MJEŠOVITA STVARNOST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16016" y="3645024"/>
            <a:ext cx="2016224" cy="1008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hr-H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PROŠIRENI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hr-H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PRIVID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9512" y="3645024"/>
            <a:ext cx="1979712" cy="5760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hr-H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STVARNOST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5" name="Half Frame 14"/>
          <p:cNvSpPr/>
          <p:nvPr/>
        </p:nvSpPr>
        <p:spPr>
          <a:xfrm>
            <a:off x="1547664" y="1988840"/>
            <a:ext cx="936104" cy="28803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5400000">
            <a:off x="6786246" y="1718810"/>
            <a:ext cx="324036" cy="864096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/>
      <p:bldP spid="6" grpId="0"/>
      <p:bldP spid="7" grpId="0"/>
      <p:bldP spid="8" grpId="0"/>
      <p:bldP spid="1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67600" cy="1143000"/>
          </a:xfrm>
        </p:spPr>
        <p:txBody>
          <a:bodyPr/>
          <a:lstStyle/>
          <a:p>
            <a:r>
              <a:rPr lang="hr-HR" b="1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hr-HR" sz="3600" b="1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PROŠIRENA   STVARNOST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755576" y="2420888"/>
            <a:ext cx="7467600" cy="748680"/>
          </a:xfrm>
        </p:spPr>
        <p:txBody>
          <a:bodyPr/>
          <a:lstStyle/>
          <a:p>
            <a:r>
              <a:rPr lang="hr-HR" dirty="0" smtClean="0">
                <a:latin typeface="Arial Rounded MT Bold" pitchFamily="34" charset="0"/>
              </a:rPr>
              <a:t> 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KOMBINACIJA VIRTUALNOG I STVARNOG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755576" y="3501008"/>
            <a:ext cx="7467600" cy="7920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INTERAKCIJA U STVARNOM VREMENU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755576" y="4653136"/>
            <a:ext cx="7467600" cy="6480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PORAVNAVANJE U 3D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467600" cy="724942"/>
          </a:xfrm>
        </p:spPr>
        <p:txBody>
          <a:bodyPr/>
          <a:lstStyle/>
          <a:p>
            <a:r>
              <a:rPr lang="hr-HR" b="1" dirty="0" smtClean="0">
                <a:solidFill>
                  <a:schemeClr val="tx2">
                    <a:lumMod val="50000"/>
                  </a:schemeClr>
                </a:solidFill>
              </a:rPr>
              <a:t>Praćenje objekata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604664"/>
          </a:xfrm>
        </p:spPr>
        <p:txBody>
          <a:bodyPr/>
          <a:lstStyle/>
          <a:p>
            <a:pPr>
              <a:buNone/>
            </a:pPr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Glavne tehnike praćenja objekata su: 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492896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hr-HR" dirty="0" smtClean="0"/>
              <a:t> </a:t>
            </a:r>
            <a:r>
              <a:rPr lang="hr-HR" sz="2400" dirty="0" smtClean="0">
                <a:solidFill>
                  <a:schemeClr val="tx2">
                    <a:lumMod val="50000"/>
                  </a:schemeClr>
                </a:solidFill>
              </a:rPr>
              <a:t>računalni </a:t>
            </a:r>
            <a:r>
              <a:rPr lang="hr-HR" sz="2400" dirty="0">
                <a:solidFill>
                  <a:schemeClr val="tx2">
                    <a:lumMod val="50000"/>
                  </a:schemeClr>
                </a:solidFill>
              </a:rPr>
              <a:t>vid i obrada snimaka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306896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hr-HR" dirty="0" smtClean="0"/>
              <a:t> 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mehaničko 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praćenje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     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364502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hr-HR" dirty="0" smtClean="0"/>
              <a:t> 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magnetsko 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praćenje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     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87824" y="4149080"/>
            <a:ext cx="2693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hr-HR" dirty="0" smtClean="0"/>
              <a:t> 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ultrazvučno 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praćenje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611560" y="2996952"/>
            <a:ext cx="360040" cy="22322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9552" y="530120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tx2">
                    <a:lumMod val="50000"/>
                  </a:schemeClr>
                </a:solidFill>
              </a:rPr>
              <a:t>m</a:t>
            </a:r>
            <a:r>
              <a:rPr lang="hr-HR" sz="2400" dirty="0" smtClean="0">
                <a:solidFill>
                  <a:schemeClr val="tx2">
                    <a:lumMod val="50000"/>
                  </a:schemeClr>
                </a:solidFill>
              </a:rPr>
              <a:t>etode praćenja s markerima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Bent-Up Arrow 13"/>
          <p:cNvSpPr/>
          <p:nvPr/>
        </p:nvSpPr>
        <p:spPr>
          <a:xfrm rot="5400000">
            <a:off x="1133618" y="5571238"/>
            <a:ext cx="288032" cy="104411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195736" y="5877272"/>
            <a:ext cx="49685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>
                <a:solidFill>
                  <a:schemeClr val="tx2">
                    <a:lumMod val="50000"/>
                  </a:schemeClr>
                </a:solidFill>
              </a:rPr>
              <a:t>r</a:t>
            </a:r>
            <a:r>
              <a:rPr lang="hr-HR" sz="2200" dirty="0" smtClean="0">
                <a:solidFill>
                  <a:schemeClr val="tx2">
                    <a:lumMod val="50000"/>
                  </a:schemeClr>
                </a:solidFill>
              </a:rPr>
              <a:t>avninski pravokutni marker</a:t>
            </a:r>
            <a:endParaRPr lang="en-US" sz="2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12" grpId="0" animBg="1"/>
      <p:bldP spid="13" grpId="0"/>
      <p:bldP spid="14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724942"/>
          </a:xfrm>
        </p:spPr>
        <p:txBody>
          <a:bodyPr/>
          <a:lstStyle/>
          <a:p>
            <a:r>
              <a:rPr lang="hr-HR" b="1" dirty="0" smtClean="0">
                <a:solidFill>
                  <a:schemeClr val="tx2">
                    <a:lumMod val="50000"/>
                  </a:schemeClr>
                </a:solidFill>
              </a:rPr>
              <a:t>Osnovni princip: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7467600" cy="964704"/>
          </a:xfrm>
        </p:spPr>
        <p:txBody>
          <a:bodyPr/>
          <a:lstStyle/>
          <a:p>
            <a:pPr marL="457200" indent="-457200">
              <a:buNone/>
            </a:pPr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1.  Kamerom se zabilježi video zapis stvarnog svijeta i šalje na računalo.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1916832"/>
            <a:ext cx="7560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2"/>
            </a:pPr>
            <a:r>
              <a:rPr lang="hr-HR" sz="2400" dirty="0" smtClean="0">
                <a:solidFill>
                  <a:schemeClr val="tx2">
                    <a:lumMod val="50000"/>
                  </a:schemeClr>
                </a:solidFill>
              </a:rPr>
              <a:t>Računalo pretražuje svaki video blok tražeći </a:t>
            </a:r>
          </a:p>
          <a:p>
            <a:pPr marL="457200" indent="-457200"/>
            <a:r>
              <a:rPr lang="hr-HR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r-HR" sz="2400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hr-HR" sz="2400" dirty="0" smtClean="0">
                <a:solidFill>
                  <a:schemeClr val="tx2">
                    <a:lumMod val="50000"/>
                  </a:schemeClr>
                </a:solidFill>
              </a:rPr>
              <a:t>četverokutni oblik crne boje.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2708920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None/>
            </a:pPr>
            <a:r>
              <a:rPr lang="hr-HR" sz="2400" dirty="0" smtClean="0">
                <a:solidFill>
                  <a:schemeClr val="tx2">
                    <a:lumMod val="50000"/>
                  </a:schemeClr>
                </a:solidFill>
              </a:rPr>
              <a:t>3.   Ako je četverokut pronađen uspoređuje se simbol u njemu sa simbolom na zadanom predlošku.</a:t>
            </a:r>
          </a:p>
          <a:p>
            <a:pPr marL="457200" indent="-457200">
              <a:buNone/>
            </a:pPr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3861048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4"/>
            </a:pPr>
            <a:r>
              <a:rPr lang="hr-HR" sz="2400" dirty="0">
                <a:solidFill>
                  <a:schemeClr val="tx2">
                    <a:lumMod val="50000"/>
                  </a:schemeClr>
                </a:solidFill>
              </a:rPr>
              <a:t>I</a:t>
            </a:r>
            <a:r>
              <a:rPr lang="hr-HR" sz="2400" dirty="0" smtClean="0">
                <a:solidFill>
                  <a:schemeClr val="tx2">
                    <a:lumMod val="50000"/>
                  </a:schemeClr>
                </a:solidFill>
              </a:rPr>
              <a:t>zračunava se relativna pozicija kamere u odnosu na marker.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4653136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tx2">
                    <a:lumMod val="50000"/>
                  </a:schemeClr>
                </a:solidFill>
              </a:rPr>
              <a:t>5.  Virtualni 3D objekt se iscrtava u video  </a:t>
            </a:r>
          </a:p>
          <a:p>
            <a:r>
              <a:rPr lang="hr-HR" sz="2400" dirty="0" smtClean="0">
                <a:solidFill>
                  <a:schemeClr val="tx2">
                    <a:lumMod val="50000"/>
                  </a:schemeClr>
                </a:solidFill>
              </a:rPr>
              <a:t>     okviru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5517232"/>
            <a:ext cx="727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tx2">
                    <a:lumMod val="50000"/>
                  </a:schemeClr>
                </a:solidFill>
              </a:rPr>
              <a:t>6.  Konačni izlaz se prikazuje na zaslonu, korisnik </a:t>
            </a:r>
          </a:p>
          <a:p>
            <a:r>
              <a:rPr lang="hr-HR" sz="2400" dirty="0" smtClean="0">
                <a:solidFill>
                  <a:schemeClr val="tx2">
                    <a:lumMod val="50000"/>
                  </a:schemeClr>
                </a:solidFill>
              </a:rPr>
              <a:t>     na zaslonu vidi kombinaciju virtualne i stvarne  </a:t>
            </a:r>
          </a:p>
          <a:p>
            <a:r>
              <a:rPr lang="hr-HR" sz="2400" dirty="0" smtClean="0">
                <a:solidFill>
                  <a:schemeClr val="tx2">
                    <a:lumMod val="50000"/>
                  </a:schemeClr>
                </a:solidFill>
              </a:rPr>
              <a:t>     scene.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5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80" y="260648"/>
            <a:ext cx="2674640" cy="1143000"/>
          </a:xfrm>
        </p:spPr>
        <p:txBody>
          <a:bodyPr>
            <a:normAutofit/>
          </a:bodyPr>
          <a:lstStyle/>
          <a:p>
            <a:r>
              <a:rPr lang="hr-HR" sz="6600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Alati</a:t>
            </a:r>
            <a:endParaRPr lang="en-US" sz="6600" dirty="0"/>
          </a:p>
        </p:txBody>
      </p:sp>
      <p:sp>
        <p:nvSpPr>
          <p:cNvPr id="4" name="Title 1"/>
          <p:cNvSpPr>
            <a:spLocks noGrp="1"/>
          </p:cNvSpPr>
          <p:nvPr>
            <p:ph sz="quarter" idx="1"/>
          </p:nvPr>
        </p:nvSpPr>
        <p:spPr>
          <a:xfrm>
            <a:off x="1475656" y="2204864"/>
            <a:ext cx="3671639" cy="115158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hr-HR" sz="5400" dirty="0" smtClean="0">
                <a:latin typeface="Arial Rounded MT Bold" pitchFamily="34" charset="0"/>
              </a:rPr>
              <a:t>	</a:t>
            </a:r>
            <a:r>
              <a:rPr lang="hr-HR" sz="5400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ARToolKit</a:t>
            </a:r>
            <a:endParaRPr lang="en-US" sz="5400" dirty="0">
              <a:solidFill>
                <a:schemeClr val="tx2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23928" y="3717032"/>
            <a:ext cx="3671639" cy="1008112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hr-HR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	</a:t>
            </a:r>
            <a:r>
              <a:rPr lang="hr-HR" sz="4700" noProof="0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NyA</a:t>
            </a:r>
            <a:r>
              <a:rPr kumimoji="0" lang="hr-HR" sz="4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RToolKit</a:t>
            </a:r>
            <a:endParaRPr kumimoji="0" lang="en-US" sz="47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47664" y="5229200"/>
            <a:ext cx="3671639" cy="72008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hr-HR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	</a:t>
            </a:r>
            <a:r>
              <a:rPr lang="hr-HR" sz="4700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FL</a:t>
            </a:r>
            <a:r>
              <a:rPr lang="hr-HR" sz="4700" noProof="0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A</a:t>
            </a:r>
            <a:r>
              <a:rPr kumimoji="0" lang="hr-HR" sz="4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RToolKit</a:t>
            </a:r>
            <a:endParaRPr kumimoji="0" lang="en-US" sz="47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2348880"/>
            <a:ext cx="7467600" cy="3629000"/>
          </a:xfrm>
        </p:spPr>
        <p:txBody>
          <a:bodyPr/>
          <a:lstStyle/>
          <a:p>
            <a:r>
              <a:rPr lang="hr-HR" dirty="0" smtClean="0"/>
              <a:t> biblioteka funkcija za C i C++</a:t>
            </a:r>
          </a:p>
          <a:p>
            <a:endParaRPr lang="hr-HR" dirty="0" smtClean="0"/>
          </a:p>
          <a:p>
            <a:r>
              <a:rPr lang="hr-HR" dirty="0" smtClean="0"/>
              <a:t> </a:t>
            </a:r>
            <a:r>
              <a:rPr lang="hr-HR" dirty="0" smtClean="0"/>
              <a:t>dr. Hirokazu Kato 1999. godine</a:t>
            </a:r>
          </a:p>
          <a:p>
            <a:endParaRPr lang="hr-HR" dirty="0" smtClean="0"/>
          </a:p>
          <a:p>
            <a:r>
              <a:rPr lang="hr-HR" dirty="0" smtClean="0"/>
              <a:t> dostupan na svim platformama</a:t>
            </a:r>
          </a:p>
          <a:p>
            <a:endParaRPr lang="hr-HR" u="sng" dirty="0" smtClean="0">
              <a:hlinkClick r:id="rId2"/>
            </a:endParaRPr>
          </a:p>
          <a:p>
            <a:r>
              <a:rPr lang="hr-HR" u="sng" dirty="0" smtClean="0">
                <a:hlinkClick r:id="rId2"/>
              </a:rPr>
              <a:t> </a:t>
            </a:r>
            <a:r>
              <a:rPr lang="hr-HR" u="sng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http</a:t>
            </a:r>
            <a:r>
              <a:rPr lang="hr-HR" u="sng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://www.hitl.washington.edu/artoolkit/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 smtClean="0">
                <a:latin typeface="Arial Rounded MT Bold" pitchFamily="34" charset="0"/>
              </a:rPr>
              <a:t>		</a:t>
            </a:r>
            <a:r>
              <a:rPr lang="hr-HR" sz="5400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ARToolKit</a:t>
            </a:r>
            <a:endParaRPr lang="en-US" sz="5400" dirty="0">
              <a:solidFill>
                <a:schemeClr val="tx2">
                  <a:lumMod val="50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467600" cy="926976"/>
          </a:xfrm>
        </p:spPr>
        <p:txBody>
          <a:bodyPr>
            <a:normAutofit/>
          </a:bodyPr>
          <a:lstStyle/>
          <a:p>
            <a:r>
              <a:rPr lang="hr-HR" sz="5400" dirty="0" smtClean="0">
                <a:latin typeface="Arial Rounded MT Bold" pitchFamily="34" charset="0"/>
              </a:rPr>
              <a:t>		</a:t>
            </a:r>
            <a:r>
              <a:rPr lang="hr-HR" sz="5400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ARToolKit</a:t>
            </a:r>
            <a:endParaRPr lang="en-US" sz="5400" dirty="0">
              <a:solidFill>
                <a:schemeClr val="tx2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quarter" idx="1"/>
          </p:nvPr>
        </p:nvGraphicFramePr>
        <p:xfrm>
          <a:off x="2195736" y="1772816"/>
          <a:ext cx="6192688" cy="4420648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6192688"/>
              </a:tblGrid>
              <a:tr h="736655">
                <a:tc>
                  <a:txBody>
                    <a:bodyPr/>
                    <a:lstStyle/>
                    <a:p>
                      <a:pPr marL="457200" indent="-457200" algn="l">
                        <a:buAutoNum type="arabicPeriod"/>
                      </a:pPr>
                      <a:r>
                        <a:rPr kumimoji="0" lang="hr-HR" sz="2000" kern="1200" cap="none" spc="0" dirty="0" smtClean="0">
                          <a:ln>
                            <a:noFill/>
                          </a:ln>
                          <a:effectLst/>
                        </a:rPr>
                        <a:t>Inicijalizacija video zapisa,</a:t>
                      </a:r>
                      <a:r>
                        <a:rPr kumimoji="0" lang="hr-HR" sz="2000" kern="1200" cap="none" spc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hr-HR" sz="2000" kern="1200" cap="none" spc="0" dirty="0" smtClean="0">
                          <a:ln>
                            <a:noFill/>
                          </a:ln>
                          <a:effectLst/>
                        </a:rPr>
                        <a:t>učitavanje datoteke s uzorkom markera i postavljenje parametara kamere.</a:t>
                      </a:r>
                      <a:endParaRPr lang="en-US" sz="20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</a:tr>
              <a:tr h="655844">
                <a:tc>
                  <a:txBody>
                    <a:bodyPr/>
                    <a:lstStyle/>
                    <a:p>
                      <a:pPr algn="l"/>
                      <a:r>
                        <a:rPr kumimoji="0" lang="hr-HR" sz="2000" kern="1200" cap="none" spc="0" dirty="0" smtClean="0">
                          <a:ln>
                            <a:noFill/>
                          </a:ln>
                          <a:effectLst/>
                        </a:rPr>
                        <a:t>2.    Dohvat ulaznog video bloka.</a:t>
                      </a:r>
                      <a:endParaRPr lang="en-US" sz="20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</a:tr>
              <a:tr h="655844">
                <a:tc>
                  <a:txBody>
                    <a:bodyPr/>
                    <a:lstStyle/>
                    <a:p>
                      <a:pPr marL="457200" indent="-457200" algn="l">
                        <a:buAutoNum type="arabicPeriod" startAt="3"/>
                      </a:pPr>
                      <a:r>
                        <a:rPr kumimoji="0" lang="hr-HR" sz="2000" kern="1200" cap="none" spc="0" dirty="0" smtClean="0">
                          <a:ln>
                            <a:noFill/>
                          </a:ln>
                          <a:effectLst/>
                        </a:rPr>
                        <a:t>Detekcija markera u ulaznom video bloku i </a:t>
                      </a:r>
                    </a:p>
                    <a:p>
                      <a:pPr marL="457200" indent="-457200" algn="l">
                        <a:buNone/>
                      </a:pPr>
                      <a:r>
                        <a:rPr kumimoji="0" lang="hr-HR" sz="2000" kern="1200" cap="none" spc="0" dirty="0" smtClean="0">
                          <a:ln>
                            <a:noFill/>
                          </a:ln>
                          <a:effectLst/>
                        </a:rPr>
                        <a:t>       raspoznavanje uzorka markera.</a:t>
                      </a:r>
                      <a:endParaRPr lang="en-US" sz="20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</a:tr>
              <a:tr h="655844">
                <a:tc>
                  <a:txBody>
                    <a:bodyPr/>
                    <a:lstStyle/>
                    <a:p>
                      <a:pPr marL="457200" indent="-457200" algn="l">
                        <a:buAutoNum type="arabicPeriod" startAt="4"/>
                      </a:pPr>
                      <a:r>
                        <a:rPr kumimoji="0" lang="hr-HR" sz="2000" kern="1200" cap="none" spc="0" dirty="0" smtClean="0">
                          <a:ln>
                            <a:noFill/>
                          </a:ln>
                          <a:effectLst/>
                        </a:rPr>
                        <a:t>Izračunavanje transformacije kamere u </a:t>
                      </a:r>
                    </a:p>
                    <a:p>
                      <a:pPr marL="457200" indent="-457200" algn="l">
                        <a:buNone/>
                      </a:pPr>
                      <a:r>
                        <a:rPr kumimoji="0" lang="hr-HR" sz="2000" kern="1200" cap="none" spc="0" dirty="0" smtClean="0">
                          <a:ln>
                            <a:noFill/>
                          </a:ln>
                          <a:effectLst/>
                        </a:rPr>
                        <a:t>       odnosu na prepoznati uzorak.</a:t>
                      </a:r>
                      <a:endParaRPr lang="en-US" sz="20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</a:tr>
              <a:tr h="655844">
                <a:tc>
                  <a:txBody>
                    <a:bodyPr/>
                    <a:lstStyle/>
                    <a:p>
                      <a:pPr marL="457200" indent="-457200" algn="l">
                        <a:buAutoNum type="arabicPeriod" startAt="5"/>
                      </a:pPr>
                      <a:r>
                        <a:rPr kumimoji="0" lang="hr-HR" sz="2000" kern="1200" cap="none" spc="0" dirty="0" smtClean="0">
                          <a:ln>
                            <a:noFill/>
                          </a:ln>
                          <a:effectLst/>
                        </a:rPr>
                        <a:t>Iscrtavanje virtualnog objekta na detektiranom uzorku markera.</a:t>
                      </a:r>
                      <a:endParaRPr lang="en-US" sz="20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</a:tr>
              <a:tr h="655844">
                <a:tc>
                  <a:txBody>
                    <a:bodyPr/>
                    <a:lstStyle/>
                    <a:p>
                      <a:pPr algn="l"/>
                      <a:r>
                        <a:rPr kumimoji="0" lang="hr-HR" sz="2000" kern="1200" cap="none" spc="0" dirty="0" smtClean="0">
                          <a:ln>
                            <a:noFill/>
                          </a:ln>
                          <a:effectLst/>
                        </a:rPr>
                        <a:t>6. </a:t>
                      </a:r>
                      <a:r>
                        <a:rPr kumimoji="0" lang="hr-HR" sz="2000" kern="1200" cap="none" spc="0" baseline="0" dirty="0" smtClean="0">
                          <a:ln>
                            <a:noFill/>
                          </a:ln>
                          <a:effectLst/>
                        </a:rPr>
                        <a:t>   </a:t>
                      </a:r>
                      <a:r>
                        <a:rPr kumimoji="0" lang="hr-HR" sz="2000" kern="1200" cap="none" spc="0" dirty="0" smtClean="0">
                          <a:ln>
                            <a:noFill/>
                          </a:ln>
                          <a:effectLst/>
                        </a:rPr>
                        <a:t>Završetak snimanja.</a:t>
                      </a:r>
                      <a:endParaRPr lang="en-US" sz="20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6" name="Curved Right Arrow 15"/>
          <p:cNvSpPr/>
          <p:nvPr/>
        </p:nvSpPr>
        <p:spPr>
          <a:xfrm rot="3339990">
            <a:off x="569136" y="2747945"/>
            <a:ext cx="452379" cy="1008112"/>
          </a:xfrm>
          <a:prstGeom prst="curvedRightArrow">
            <a:avLst>
              <a:gd name="adj1" fmla="val 25000"/>
              <a:gd name="adj2" fmla="val 50000"/>
              <a:gd name="adj3" fmla="val 335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Right Arrow 16"/>
          <p:cNvSpPr/>
          <p:nvPr/>
        </p:nvSpPr>
        <p:spPr>
          <a:xfrm rot="15154283">
            <a:off x="1079663" y="4376908"/>
            <a:ext cx="452379" cy="1008112"/>
          </a:xfrm>
          <a:prstGeom prst="curvedRightArrow">
            <a:avLst>
              <a:gd name="adj1" fmla="val 25000"/>
              <a:gd name="adj2" fmla="val 50000"/>
              <a:gd name="adj3" fmla="val 335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3789040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Glavna</a:t>
            </a:r>
          </a:p>
          <a:p>
            <a:r>
              <a:rPr lang="hr-HR" sz="24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petlja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1988840"/>
            <a:ext cx="1979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Inicijalizacija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5589240"/>
            <a:ext cx="1979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       Kraj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95536" y="332656"/>
          <a:ext cx="7992888" cy="634440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64496"/>
                <a:gridCol w="3528392"/>
              </a:tblGrid>
              <a:tr h="867842">
                <a:tc>
                  <a:txBody>
                    <a:bodyPr/>
                    <a:lstStyle/>
                    <a:p>
                      <a:endParaRPr kumimoji="0" lang="hr-HR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hr-H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kumimoji="0" lang="hr-HR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ARToolKit  korak</a:t>
                      </a:r>
                      <a:endParaRPr lang="en-US" sz="2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hr-HR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hr-HR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Funkcija </a:t>
                      </a:r>
                      <a:endParaRPr lang="en-US" sz="2400" b="1" dirty="0"/>
                    </a:p>
                  </a:txBody>
                  <a:tcPr>
                    <a:noFill/>
                  </a:tcPr>
                </a:tc>
              </a:tr>
              <a:tr h="822504">
                <a:tc>
                  <a:txBody>
                    <a:bodyPr/>
                    <a:lstStyle/>
                    <a:p>
                      <a:endParaRPr kumimoji="0" lang="hr-HR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hr-H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Inicijalizacija aplikacije</a:t>
                      </a:r>
                      <a:endParaRPr 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hr-HR" sz="1800" b="1" kern="1200" dirty="0" smtClean="0">
                        <a:solidFill>
                          <a:schemeClr val="dk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  <a:p>
                      <a:r>
                        <a:rPr kumimoji="0" lang="hr-HR" sz="1800" b="1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init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noFill/>
                  </a:tcPr>
                </a:tc>
              </a:tr>
              <a:tr h="957888">
                <a:tc>
                  <a:txBody>
                    <a:bodyPr/>
                    <a:lstStyle/>
                    <a:p>
                      <a:endParaRPr kumimoji="0" lang="hr-HR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hr-H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Dohvat video bloka</a:t>
                      </a:r>
                      <a:endParaRPr 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hr-HR" sz="1800" b="1" kern="1200" dirty="0" smtClean="0">
                        <a:solidFill>
                          <a:schemeClr val="dk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  <a:p>
                      <a:r>
                        <a:rPr kumimoji="0" lang="hr-HR" sz="1800" b="1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arVideoGetImage</a:t>
                      </a:r>
                    </a:p>
                    <a:p>
                      <a:r>
                        <a:rPr kumimoji="0" lang="hr-HR" sz="1800" b="1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(poziva se u mainLoop)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noFill/>
                  </a:tcPr>
                </a:tc>
              </a:tr>
              <a:tr h="957888">
                <a:tc>
                  <a:txBody>
                    <a:bodyPr/>
                    <a:lstStyle/>
                    <a:p>
                      <a:endParaRPr kumimoji="0" lang="hr-HR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hr-H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Detektiranje markera</a:t>
                      </a:r>
                      <a:endParaRPr 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hr-HR" sz="1800" b="1" kern="1200" dirty="0" smtClean="0">
                        <a:solidFill>
                          <a:schemeClr val="dk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  <a:p>
                      <a:r>
                        <a:rPr kumimoji="0" lang="hr-HR" sz="1800" b="1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arDetectMarker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b="1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(poziva se u mainLoop) 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noFill/>
                  </a:tcPr>
                </a:tc>
              </a:tr>
              <a:tr h="957888">
                <a:tc>
                  <a:txBody>
                    <a:bodyPr/>
                    <a:lstStyle/>
                    <a:p>
                      <a:endParaRPr kumimoji="0" lang="hr-HR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hr-H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Izračun transformacija kamere</a:t>
                      </a:r>
                      <a:endParaRPr 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hr-HR" sz="1800" b="1" kern="1200" dirty="0" smtClean="0">
                        <a:solidFill>
                          <a:schemeClr val="dk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  <a:p>
                      <a:r>
                        <a:rPr kumimoji="0" lang="hr-HR" sz="1800" b="1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arGetTransMat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b="1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(poziva se u mainLoop)</a:t>
                      </a:r>
                      <a:endParaRPr lang="en-US" b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noFill/>
                  </a:tcPr>
                </a:tc>
              </a:tr>
              <a:tr h="957888">
                <a:tc>
                  <a:txBody>
                    <a:bodyPr/>
                    <a:lstStyle/>
                    <a:p>
                      <a:endParaRPr kumimoji="0" lang="hr-HR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hr-H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Iscrtavanje virtualnog objekta</a:t>
                      </a:r>
                      <a:endParaRPr 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hr-HR" sz="1800" b="1" kern="1200" dirty="0" smtClean="0">
                        <a:solidFill>
                          <a:schemeClr val="dk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  <a:p>
                      <a:r>
                        <a:rPr kumimoji="0" lang="hr-HR" sz="1800" b="1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draw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b="1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(poziva se u mainLoop)</a:t>
                      </a:r>
                      <a:endParaRPr lang="en-US" b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noFill/>
                  </a:tcPr>
                </a:tc>
              </a:tr>
              <a:tr h="822504">
                <a:tc>
                  <a:txBody>
                    <a:bodyPr/>
                    <a:lstStyle/>
                    <a:p>
                      <a:endParaRPr kumimoji="0" lang="hr-HR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hr-H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 Završetak hvatanje video zapisa</a:t>
                      </a:r>
                      <a:endParaRPr 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hr-HR" sz="1800" b="1" kern="1200" dirty="0" smtClean="0">
                        <a:solidFill>
                          <a:schemeClr val="dk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  <a:p>
                      <a:r>
                        <a:rPr kumimoji="0" lang="hr-HR" sz="1800" b="1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 cleanup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1890</TotalTime>
  <Words>324</Words>
  <Application>Microsoft Office PowerPoint</Application>
  <PresentationFormat>On-screen Show (4:3)</PresentationFormat>
  <Paragraphs>100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Oriel</vt:lpstr>
      <vt:lpstr>Package</vt:lpstr>
      <vt:lpstr>Kombinacija stvarnih i virtualnih scena</vt:lpstr>
      <vt:lpstr>   </vt:lpstr>
      <vt:lpstr> PROŠIRENA   STVARNOST</vt:lpstr>
      <vt:lpstr>Praćenje objekata</vt:lpstr>
      <vt:lpstr>Osnovni princip:</vt:lpstr>
      <vt:lpstr>Alati</vt:lpstr>
      <vt:lpstr>  ARToolKit</vt:lpstr>
      <vt:lpstr>  ARToolKit</vt:lpstr>
      <vt:lpstr>Slide 9</vt:lpstr>
      <vt:lpstr>Primjer br. 1</vt:lpstr>
      <vt:lpstr>Slide 11</vt:lpstr>
      <vt:lpstr>Primjene proširene stvarnosti</vt:lpstr>
      <vt:lpstr>Hvala na pažnji.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Kombinacija stvarnih i virtualnih scena</dc:title>
  <dc:creator>Corporate Edition</dc:creator>
  <cp:lastModifiedBy>Corporate Edition</cp:lastModifiedBy>
  <cp:revision>17</cp:revision>
  <dcterms:created xsi:type="dcterms:W3CDTF">2010-07-10T22:51:01Z</dcterms:created>
  <dcterms:modified xsi:type="dcterms:W3CDTF">2010-07-12T06:21:32Z</dcterms:modified>
</cp:coreProperties>
</file>